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7"/>
  </p:notesMasterIdLst>
  <p:handoutMasterIdLst>
    <p:handoutMasterId r:id="rId38"/>
  </p:handoutMasterIdLst>
  <p:sldIdLst>
    <p:sldId id="256" r:id="rId3"/>
    <p:sldId id="258" r:id="rId4"/>
    <p:sldId id="262" r:id="rId5"/>
    <p:sldId id="264" r:id="rId6"/>
    <p:sldId id="265" r:id="rId7"/>
    <p:sldId id="362" r:id="rId8"/>
    <p:sldId id="267" r:id="rId9"/>
    <p:sldId id="363" r:id="rId10"/>
    <p:sldId id="364" r:id="rId11"/>
    <p:sldId id="365" r:id="rId12"/>
    <p:sldId id="366" r:id="rId13"/>
    <p:sldId id="367" r:id="rId14"/>
    <p:sldId id="368" r:id="rId15"/>
    <p:sldId id="387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29" r:id="rId35"/>
    <p:sldId id="332" r:id="rId36"/>
  </p:sldIdLst>
  <p:sldSz cx="12188825" cy="6858000"/>
  <p:notesSz cx="7772400" cy="100584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94713" autoAdjust="0"/>
  </p:normalViewPr>
  <p:slideViewPr>
    <p:cSldViewPr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3798" y="-90"/>
      </p:cViewPr>
      <p:guideLst>
        <p:guide orient="horz" pos="3168"/>
        <p:guide pos="244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1B359-F833-4D2D-B514-422CB150FDC6}" type="datetimeFigureOut">
              <a:rPr lang="el-GR" smtClean="0"/>
              <a:pPr/>
              <a:t>18/3/2019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B02C0-2EF3-4CA3-936B-2D5C807F814C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43232-03AC-4E4A-AC47-36A6FC498E65}" type="datetimeFigureOut">
              <a:rPr lang="el-GR" smtClean="0"/>
              <a:pPr/>
              <a:t>18/3/2019</a:t>
            </a:fld>
            <a:endParaRPr lang="el-GR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3479D-CDC0-4670-8CEF-2CD3A55CC9E4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806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628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05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806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628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05" y="730572"/>
            <a:ext cx="10968827" cy="530864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806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6280" y="2062061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05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806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6280" y="4139797"/>
            <a:ext cx="3531493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05" y="2062061"/>
            <a:ext cx="10968827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05" y="730572"/>
            <a:ext cx="10968827" cy="530864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04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3977811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0281" y="4139797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05" y="730572"/>
            <a:ext cx="10968827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04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0281" y="2062061"/>
            <a:ext cx="5352739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05" y="4139797"/>
            <a:ext cx="10968827" cy="189713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200" b="0" strike="noStrike" spc="-1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16" t="937" r="6723" b="1350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0 - Εικόνα" descr="auth-logo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10742612" y="381000"/>
            <a:ext cx="914400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16" t="937" r="6723" b="1350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79D8-F734-F240-8A02-9FE18ACCE0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0 - Εικόνα" descr="auth-logo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10742612" y="381000"/>
            <a:ext cx="914400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efxa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fxa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- Ορθογώνιο"/>
          <p:cNvSpPr/>
          <p:nvPr/>
        </p:nvSpPr>
        <p:spPr>
          <a:xfrm>
            <a:off x="1674812" y="228600"/>
            <a:ext cx="8305800" cy="639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b="1" dirty="0" smtClean="0">
                <a:latin typeface="Source Sans Pro" pitchFamily="34" charset="0"/>
              </a:rPr>
              <a:t>ARISTOTLE UNIVERSITY OF THESSALONIKI</a:t>
            </a:r>
          </a:p>
          <a:p>
            <a:pPr algn="ctr">
              <a:spcAft>
                <a:spcPts val="300"/>
              </a:spcAft>
            </a:pPr>
            <a:r>
              <a:rPr lang="en-US" b="1" dirty="0" smtClean="0">
                <a:latin typeface="Source Sans Pro" pitchFamily="34" charset="0"/>
              </a:rPr>
              <a:t>FACULTY OF SCIENCES</a:t>
            </a:r>
          </a:p>
          <a:p>
            <a:pPr algn="ctr"/>
            <a:r>
              <a:rPr lang="en-US" b="1" dirty="0" smtClean="0">
                <a:latin typeface="Source Sans Pro" pitchFamily="34" charset="0"/>
              </a:rPr>
              <a:t>SCHOOL OF INFORMATICS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US" dirty="0" smtClean="0">
                <a:latin typeface="Source Sans Pro" pitchFamily="34" charset="0"/>
              </a:rPr>
              <a:t>POSTGRADUATE STUDIES PROGRAM ON INFORMATICS AND COMMUNICATIONS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SPECIALIZATION ON DIGITAL MEDIA AND COMPUTATIONAL INTELLIGENCE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/>
            <a:r>
              <a:rPr lang="en-US" sz="2400" b="1" dirty="0" smtClean="0">
                <a:latin typeface="Source Sans Pro" pitchFamily="34" charset="0"/>
              </a:rPr>
              <a:t>Content-based Image Retrieval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/>
            <a:r>
              <a:rPr lang="en-US" b="1" dirty="0" smtClean="0">
                <a:latin typeface="Source Sans Pro" pitchFamily="34" charset="0"/>
              </a:rPr>
              <a:t>Presenter: </a:t>
            </a:r>
            <a:r>
              <a:rPr lang="en-US" b="1" dirty="0" err="1" smtClean="0">
                <a:latin typeface="Source Sans Pro" pitchFamily="34" charset="0"/>
              </a:rPr>
              <a:t>Efstathios</a:t>
            </a:r>
            <a:r>
              <a:rPr lang="en-US" b="1" dirty="0" smtClean="0">
                <a:latin typeface="Source Sans Pro" pitchFamily="34" charset="0"/>
              </a:rPr>
              <a:t> </a:t>
            </a:r>
            <a:r>
              <a:rPr lang="en-US" b="1" dirty="0" err="1" smtClean="0">
                <a:latin typeface="Source Sans Pro" pitchFamily="34" charset="0"/>
              </a:rPr>
              <a:t>Chatzikyriakidis</a:t>
            </a:r>
            <a:endParaRPr lang="en-US" b="1" dirty="0" smtClean="0">
              <a:latin typeface="Source Sans Pro" pitchFamily="34" charset="0"/>
            </a:endParaRPr>
          </a:p>
          <a:p>
            <a:pPr algn="ctr"/>
            <a:endParaRPr lang="el-GR" dirty="0" smtClean="0">
              <a:latin typeface="Source Sans Pro" pitchFamily="34" charset="0"/>
            </a:endParaRPr>
          </a:p>
          <a:p>
            <a:pPr algn="ctr"/>
            <a:r>
              <a:rPr lang="en-US" dirty="0" smtClean="0">
                <a:latin typeface="Source Sans Pro" pitchFamily="34" charset="0"/>
              </a:rPr>
              <a:t>M.Sc. in Informatics and Communications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Specialization in Computational Intelligence and Digital Media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School of Informatics, Faculty of Sciences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Aristotle University of Thessaloniki, Hellas</a:t>
            </a:r>
          </a:p>
          <a:p>
            <a:pPr algn="ctr"/>
            <a:endParaRPr lang="el-GR" dirty="0" smtClean="0">
              <a:latin typeface="Source Sans Pro" pitchFamily="34" charset="0"/>
            </a:endParaRPr>
          </a:p>
          <a:p>
            <a:pPr algn="ctr"/>
            <a:r>
              <a:rPr lang="en-US" dirty="0" smtClean="0">
                <a:latin typeface="Source Sans Pro" pitchFamily="34" charset="0"/>
              </a:rPr>
              <a:t>B.Sc. in Informatics and Communications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Specialization in Software Engineering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Department of Informatics and Communications, Faculty of Applied Technology</a:t>
            </a:r>
          </a:p>
          <a:p>
            <a:pPr algn="ctr"/>
            <a:r>
              <a:rPr lang="en-US" dirty="0" smtClean="0">
                <a:latin typeface="Source Sans Pro" pitchFamily="34" charset="0"/>
              </a:rPr>
              <a:t>Technological Educational Institute of Central Macedonia, Hellas</a:t>
            </a:r>
          </a:p>
          <a:p>
            <a:pPr algn="ctr"/>
            <a:endParaRPr lang="en-US" dirty="0" smtClean="0">
              <a:latin typeface="Source Sans Pro" pitchFamily="34" charset="0"/>
            </a:endParaRPr>
          </a:p>
          <a:p>
            <a:pPr algn="ctr"/>
            <a:r>
              <a:rPr lang="en-US" b="1" dirty="0" smtClean="0">
                <a:latin typeface="Source Sans Pro" pitchFamily="34" charset="0"/>
              </a:rPr>
              <a:t>Email : </a:t>
            </a:r>
            <a:r>
              <a:rPr lang="en-US" b="1" dirty="0" smtClean="0">
                <a:latin typeface="Source Sans Pro" pitchFamily="34" charset="0"/>
                <a:hlinkClick r:id="rId3"/>
              </a:rPr>
              <a:t>contact@efxa.org</a:t>
            </a:r>
            <a:r>
              <a:rPr lang="en-US" b="1" dirty="0" smtClean="0">
                <a:latin typeface="Source Sans Pro" pitchFamily="34" charset="0"/>
              </a:rPr>
              <a:t>		Website : </a:t>
            </a:r>
            <a:r>
              <a:rPr lang="en-US" b="1" dirty="0" smtClean="0">
                <a:latin typeface="Source Sans Pro" pitchFamily="34" charset="0"/>
                <a:hlinkClick r:id="rId4"/>
              </a:rPr>
              <a:t>http://www.efxa.org/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Dataset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Fashion MNIST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Shape 3"/>
          <p:cNvSpPr txBox="1"/>
          <p:nvPr/>
        </p:nvSpPr>
        <p:spPr>
          <a:xfrm>
            <a:off x="1779586" y="1420885"/>
            <a:ext cx="7134226" cy="45989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Class labels: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T-shirt/top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Trouser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Pullover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Dress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Coat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Sandal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Shirt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Sneaker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Bag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Ankle boot 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Dataset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Fashion MNIST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5412" y="1959864"/>
            <a:ext cx="2176463" cy="108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7612" y="1274064"/>
            <a:ext cx="2174675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2337" y="1959864"/>
            <a:ext cx="2151075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5412" y="3255264"/>
            <a:ext cx="2176272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7612" y="2569464"/>
            <a:ext cx="2176273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48823" y="3255264"/>
            <a:ext cx="2174589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65412" y="4626864"/>
            <a:ext cx="2176272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27612" y="3864864"/>
            <a:ext cx="2177884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348737" y="4626864"/>
            <a:ext cx="2174675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027612" y="5160264"/>
            <a:ext cx="2176272" cy="10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Content-based Image Retrieval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Using KNN, convolutional feature extractors </a:t>
            </a:r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and similarity metrics</a:t>
            </a:r>
            <a:endParaRPr lang="en-US" sz="2400" spc="-1" dirty="0" smtClean="0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14 - Ορθογώνιο"/>
          <p:cNvSpPr/>
          <p:nvPr/>
        </p:nvSpPr>
        <p:spPr>
          <a:xfrm>
            <a:off x="1598612" y="1472148"/>
            <a:ext cx="9829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Steps:</a:t>
            </a: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Train a convolutional neural network for multi-label classification</a:t>
            </a: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Use the trained convolutional feature extractors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to extract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the image feature vectors</a:t>
            </a: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Fit a KNN model with the extracted image feature vectors</a:t>
            </a: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For an input query image:</a:t>
            </a: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 algn="just">
              <a:buFont typeface="Courier New" pitchFamily="49" charset="0"/>
              <a:buChar char="o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Extract its image feature vector using the same feature extractors</a:t>
            </a:r>
          </a:p>
          <a:p>
            <a:pPr lvl="1" algn="just"/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</a:t>
            </a:r>
          </a:p>
          <a:p>
            <a:pPr lvl="1" algn="just">
              <a:buFont typeface="Courier New" pitchFamily="49" charset="0"/>
              <a:buChar char="o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Use the KNN model and find the closest K neighbors using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a similarity metrics</a:t>
            </a: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Run various experiments and report precision and recall curves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Convolutional Neural Network Topology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Summary and architecture of the neural network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3612" y="2286000"/>
            <a:ext cx="366566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1962" y="1676400"/>
            <a:ext cx="50482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Convolutional Neural Network Topology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Training information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2175" y="1447800"/>
            <a:ext cx="4795837" cy="47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1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1613" y="1443038"/>
            <a:ext cx="924718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2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4475" y="1433513"/>
            <a:ext cx="9161463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3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1925" y="1319213"/>
            <a:ext cx="9326563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4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0663" y="1466850"/>
            <a:ext cx="9209087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5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1613" y="1366838"/>
            <a:ext cx="9247187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552892" y="1752600"/>
            <a:ext cx="9418320" cy="4404249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Important history of “Artificial Intelligence”</a:t>
            </a:r>
          </a:p>
        </p:txBody>
      </p:sp>
      <p:sp>
        <p:nvSpPr>
          <p:cNvPr id="8" name="TextShape 3"/>
          <p:cNvSpPr txBox="1"/>
          <p:nvPr/>
        </p:nvSpPr>
        <p:spPr>
          <a:xfrm>
            <a:off x="1550987" y="1420885"/>
            <a:ext cx="9121464" cy="636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>
              <a:spcAft>
                <a:spcPts val="567"/>
              </a:spcAft>
            </a:pPr>
            <a:r>
              <a:rPr lang="en-US" sz="2100" spc="-1" dirty="0" smtClean="0">
                <a:solidFill>
                  <a:srgbClr val="000000"/>
                </a:solidFill>
                <a:latin typeface="Source Sans Pro"/>
              </a:rPr>
              <a:t>We had a long journey… and we are still at the birth of it...</a:t>
            </a:r>
            <a:endParaRPr lang="en-US" sz="2100" spc="-1" dirty="0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6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4313" y="1371600"/>
            <a:ext cx="922178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7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4788" y="1404938"/>
            <a:ext cx="9240837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8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8275" y="1333500"/>
            <a:ext cx="931386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9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8275" y="1471613"/>
            <a:ext cx="9313863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Example Queries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Example 10 (closest K=30 neighbors)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9238" y="1352550"/>
            <a:ext cx="9151937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Metrics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Precision &amp; Recall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9212" y="4104979"/>
            <a:ext cx="3505200" cy="199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1012" y="1447799"/>
            <a:ext cx="3834033" cy="472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4412" y="2590800"/>
            <a:ext cx="4191000" cy="74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8212" y="1447800"/>
            <a:ext cx="4343400" cy="69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Results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Precision &amp; Recall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7 - Ορθογώνιο"/>
          <p:cNvSpPr/>
          <p:nvPr/>
        </p:nvSpPr>
        <p:spPr>
          <a:xfrm>
            <a:off x="1598612" y="1307842"/>
            <a:ext cx="9829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We have calculated average precision and recall metrics for various experiments:</a:t>
            </a: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 algn="just">
              <a:buFont typeface="Courier New" pitchFamily="49" charset="0"/>
              <a:buChar char="o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Using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100 different random test images as search queries</a:t>
            </a:r>
          </a:p>
          <a:p>
            <a:pPr lvl="1" algn="just">
              <a:buFont typeface="Courier New" pitchFamily="49" charset="0"/>
              <a:buChar char="o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Using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different values of K ranging from 1 to 500</a:t>
            </a:r>
          </a:p>
          <a:p>
            <a:pPr lvl="1" algn="just">
              <a:buFont typeface="Courier New" pitchFamily="49" charset="0"/>
              <a:buChar char="o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Using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features vectors extracted from different neural network layers</a:t>
            </a:r>
          </a:p>
          <a:p>
            <a:pPr lvl="1" algn="just">
              <a:buFont typeface="Courier New" pitchFamily="49" charset="0"/>
              <a:buChar char="o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Using various similarity metrics (Cosine, Euclidean, etc) </a:t>
            </a: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When K increases the precision decreases and recall increases</a:t>
            </a: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The extracted feature vectors from the 'dense_1' layer lead to better metric results</a:t>
            </a: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Cosine similarity produces 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leads to better metric results</a:t>
            </a:r>
          </a:p>
          <a:p>
            <a:pPr algn="just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There is a trade-off between precision and recall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K Retrieved Items (for  flatten_1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449" y="1446693"/>
            <a:ext cx="8462963" cy="487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Recall / K Retrieved Items (for  flatten_1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6286" y="1439548"/>
            <a:ext cx="8010526" cy="488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K Retrieved Items (for  dense_1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5812" y="1458605"/>
            <a:ext cx="8086726" cy="486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979612" y="2603496"/>
            <a:ext cx="3810000" cy="3111504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Αdvantages of Artificial Neural Networks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7 - Εικόνα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165024" y="2286000"/>
            <a:ext cx="4577588" cy="3581400"/>
          </a:xfrm>
          <a:prstGeom prst="rect">
            <a:avLst/>
          </a:prstGeom>
          <a:ln w="21600">
            <a:noFill/>
          </a:ln>
        </p:spPr>
      </p:pic>
      <p:sp>
        <p:nvSpPr>
          <p:cNvPr id="10" name="9 - Ορθογώνιο"/>
          <p:cNvSpPr/>
          <p:nvPr/>
        </p:nvSpPr>
        <p:spPr>
          <a:xfrm>
            <a:off x="1598612" y="1314271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Source Sans Pro"/>
              </a:rPr>
              <a:t>  Satisfactory separation of non-linear separable input data</a:t>
            </a:r>
          </a:p>
          <a:p>
            <a:pPr>
              <a:buFont typeface="Arial" pitchFamily="34" charset="0"/>
              <a:buChar char="•"/>
            </a:pPr>
            <a:endParaRPr lang="en-US" spc="-1" dirty="0" smtClean="0">
              <a:solidFill>
                <a:srgbClr val="000000"/>
              </a:solidFill>
              <a:latin typeface="Source Sans Pro"/>
            </a:endParaRPr>
          </a:p>
          <a:p>
            <a:pPr>
              <a:buFont typeface="Arial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Source Sans Pro"/>
              </a:rPr>
              <a:t>  Satisfactory function approximation using only input data</a:t>
            </a:r>
          </a:p>
          <a:p>
            <a:pPr>
              <a:buFont typeface="Arial" pitchFamily="34" charset="0"/>
              <a:buChar char="•"/>
            </a:pPr>
            <a:endParaRPr lang="en-US" spc="-1" dirty="0" smtClean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Recall / K Retrieved Items (for  dense_1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3412" y="1312483"/>
            <a:ext cx="8239126" cy="5088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Average Recall (for  flatten_1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3149" y="1590898"/>
            <a:ext cx="7561263" cy="4657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pc="-1" dirty="0" smtClean="0">
                <a:latin typeface="Source Sans Pro"/>
              </a:rPr>
              <a:t>Curves</a:t>
            </a:r>
            <a:endParaRPr lang="en-US" sz="3200" strike="noStrike" spc="-1" dirty="0" smtClean="0">
              <a:latin typeface="Source Sans Pro"/>
            </a:endParaRP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Average Precision / Average Recall (for  dense_1 layer)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7611" y="1639210"/>
            <a:ext cx="7340601" cy="453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2"/>
          <p:cNvSpPr txBox="1"/>
          <p:nvPr/>
        </p:nvSpPr>
        <p:spPr>
          <a:xfrm>
            <a:off x="1522412" y="1143000"/>
            <a:ext cx="11508584" cy="49360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700" spc="-1" dirty="0" smtClean="0">
                <a:solidFill>
                  <a:srgbClr val="000000"/>
                </a:solidFill>
                <a:latin typeface="Source Sans Pro"/>
              </a:rPr>
              <a:t>Programming Languages : Python</a:t>
            </a: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700" spc="-1" dirty="0" smtClean="0">
                <a:solidFill>
                  <a:srgbClr val="000000"/>
                </a:solidFill>
                <a:latin typeface="Source Sans Pro"/>
              </a:rPr>
              <a:t>IDE : </a:t>
            </a:r>
            <a:r>
              <a:rPr lang="en-US" sz="1700" spc="-1" dirty="0" err="1" smtClean="0">
                <a:solidFill>
                  <a:srgbClr val="000000"/>
                </a:solidFill>
                <a:latin typeface="Source Sans Pro"/>
              </a:rPr>
              <a:t>Spyder</a:t>
            </a:r>
            <a:endParaRPr lang="en-US" sz="1700" spc="-1" dirty="0" smtClean="0">
              <a:solidFill>
                <a:srgbClr val="000000"/>
              </a:solidFill>
              <a:latin typeface="Source Sans Pro"/>
            </a:endParaRP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700" spc="-1" dirty="0" smtClean="0">
                <a:solidFill>
                  <a:srgbClr val="000000"/>
                </a:solidFill>
                <a:latin typeface="Source Sans Pro"/>
              </a:rPr>
              <a:t>Application-level Dependency Manager: Anaconda</a:t>
            </a: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700" spc="-1" dirty="0" smtClean="0">
                <a:solidFill>
                  <a:srgbClr val="000000"/>
                </a:solidFill>
                <a:latin typeface="Source Sans Pro"/>
              </a:rPr>
              <a:t>Python Modules :</a:t>
            </a: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700" spc="-1" dirty="0" smtClean="0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1447799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Software Requirements</a:t>
            </a:r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6812" y="2971800"/>
            <a:ext cx="2286000" cy="1864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2132012" y="350809"/>
            <a:ext cx="7315200" cy="8683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000" b="0" strike="noStrike" spc="-1" dirty="0">
                <a:solidFill>
                  <a:srgbClr val="3399FF"/>
                </a:solidFill>
                <a:latin typeface="Source Sans Pro"/>
              </a:rPr>
              <a:t>Thank you a lot and have a nice day!</a:t>
            </a:r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2012" y="1442106"/>
            <a:ext cx="7315200" cy="457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/>
          <p:nvPr/>
        </p:nvPicPr>
        <p:blipFill>
          <a:blip r:embed="rId2"/>
          <a:stretch/>
        </p:blipFill>
        <p:spPr>
          <a:xfrm>
            <a:off x="1827212" y="2438400"/>
            <a:ext cx="9010440" cy="2676240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Αdvantages of Artificial Neural Networks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10 - Ορθογώνιο"/>
          <p:cNvSpPr/>
          <p:nvPr/>
        </p:nvSpPr>
        <p:spPr>
          <a:xfrm>
            <a:off x="1598612" y="1591270"/>
            <a:ext cx="784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Source Sans Pro"/>
              </a:rPr>
              <a:t>  Good generalization that captures the general manifold of data</a:t>
            </a:r>
          </a:p>
          <a:p>
            <a:pPr>
              <a:buFont typeface="Arial" pitchFamily="34" charset="0"/>
              <a:buChar char="•"/>
            </a:pPr>
            <a:endParaRPr lang="en-US" spc="-1" dirty="0" smtClean="0">
              <a:solidFill>
                <a:srgbClr val="000000"/>
              </a:solidFill>
              <a:latin typeface="Source Sans Pro"/>
            </a:endParaRPr>
          </a:p>
          <a:p>
            <a:pPr>
              <a:buFont typeface="Arial" pitchFamily="34" charset="0"/>
              <a:buChar char="•"/>
            </a:pPr>
            <a:endParaRPr lang="en-US" spc="-1" dirty="0" smtClean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/>
          <p:nvPr/>
        </p:nvPicPr>
        <p:blipFill>
          <a:blip r:embed="rId2" cstate="print"/>
          <a:stretch/>
        </p:blipFill>
        <p:spPr>
          <a:xfrm>
            <a:off x="3435812" y="3200400"/>
            <a:ext cx="4944600" cy="2248200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Introduction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Computer Vision and its future goal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7 - Ορθογώνιο"/>
          <p:cNvSpPr/>
          <p:nvPr/>
        </p:nvSpPr>
        <p:spPr>
          <a:xfrm>
            <a:off x="1446212" y="1509440"/>
            <a:ext cx="9067800" cy="967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The strongest sense of most animal species</a:t>
            </a: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Simulate how brains see and understand the world through vision sense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811972" y="1872636"/>
            <a:ext cx="8321040" cy="3461364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Computer Vision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Well-known tasks of high-level image understanding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380931" y="2287184"/>
            <a:ext cx="4654249" cy="3351616"/>
          </a:xfrm>
          <a:prstGeom prst="rect">
            <a:avLst/>
          </a:prstGeom>
          <a:ln w="21600"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Computer Vision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State-of-the-art Image Classification</a:t>
            </a:r>
          </a:p>
        </p:txBody>
      </p:sp>
      <p:sp>
        <p:nvSpPr>
          <p:cNvPr id="7" name="TextShape 3"/>
          <p:cNvSpPr txBox="1"/>
          <p:nvPr/>
        </p:nvSpPr>
        <p:spPr>
          <a:xfrm>
            <a:off x="1550987" y="1420885"/>
            <a:ext cx="7134226" cy="9413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000" spc="-1" dirty="0" err="1" smtClean="0">
                <a:solidFill>
                  <a:srgbClr val="000000"/>
                </a:solidFill>
                <a:latin typeface="Source Sans Pro"/>
              </a:rPr>
              <a:t>ImageNet</a:t>
            </a: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Large Scale Visual Recognition Challenge (ILSVRC)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7 - Εικόνα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246812" y="2224188"/>
            <a:ext cx="5105400" cy="3195442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Dataset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Fashion MNIST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2" y="1522413"/>
            <a:ext cx="7951787" cy="419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370012" y="0"/>
            <a:ext cx="10818813" cy="10633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200" strike="noStrike" spc="-1" dirty="0" smtClean="0">
                <a:latin typeface="Source Sans Pro"/>
              </a:rPr>
              <a:t>Dataset</a:t>
            </a:r>
          </a:p>
          <a:p>
            <a:r>
              <a:rPr lang="en-US" sz="2400" spc="-1" dirty="0" smtClean="0">
                <a:solidFill>
                  <a:srgbClr val="3399FF"/>
                </a:solidFill>
                <a:latin typeface="Source Sans Pro"/>
              </a:rPr>
              <a:t>Fashion MNIST</a:t>
            </a:r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879D8-F734-F240-8A02-9FE18ACCE03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Shape 3"/>
          <p:cNvSpPr txBox="1"/>
          <p:nvPr/>
        </p:nvSpPr>
        <p:spPr>
          <a:xfrm>
            <a:off x="1779586" y="1420885"/>
            <a:ext cx="7134226" cy="45989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Characteristics:</a:t>
            </a:r>
          </a:p>
          <a:p>
            <a:pPr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total of 70000 grayscale images</a:t>
            </a:r>
          </a:p>
          <a:p>
            <a:pPr lvl="1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28x28 pixels (image resolution)</a:t>
            </a:r>
          </a:p>
          <a:p>
            <a:pPr lvl="1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10 class labels</a:t>
            </a:r>
          </a:p>
          <a:p>
            <a:pPr lvl="1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60000 training images (6000 images per class label)</a:t>
            </a:r>
          </a:p>
          <a:p>
            <a:pPr lvl="1">
              <a:buFont typeface="Arial" pitchFamily="34" charset="0"/>
              <a:buChar char="•"/>
            </a:pPr>
            <a:endParaRPr lang="en-US" sz="2000" spc="-1" dirty="0" smtClean="0">
              <a:solidFill>
                <a:srgbClr val="000000"/>
              </a:solidFill>
              <a:latin typeface="Source Sans Pro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Source Sans Pro"/>
              </a:rPr>
              <a:t>   10000 testing images (1000 images per class label)</a:t>
            </a:r>
            <a:endParaRPr lang="en-US" sz="2000" spc="-1" dirty="0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Xinxinli Blue Curves</Template>
  <TotalTime>3861</TotalTime>
  <Words>709</Words>
  <Application>LibreOffice/6.0.6.2$Linux_X86_64 LibreOffice_project/0c292870b25a325b5ed35f6b45599d2ea4458e77</Application>
  <PresentationFormat>Προσαρμογή</PresentationFormat>
  <Paragraphs>183</Paragraphs>
  <Slides>34</Slides>
  <Notes>1</Notes>
  <HiddenSlides>0</HiddenSlides>
  <MMClips>0</MMClips>
  <ScaleCrop>false</ScaleCrop>
  <HeadingPairs>
    <vt:vector size="4" baseType="variant">
      <vt:variant>
        <vt:lpstr>Θέμα</vt:lpstr>
      </vt:variant>
      <vt:variant>
        <vt:i4>2</vt:i4>
      </vt:variant>
      <vt:variant>
        <vt:lpstr>Τίτλοι διαφανειών</vt:lpstr>
      </vt:variant>
      <vt:variant>
        <vt:i4>34</vt:i4>
      </vt:variant>
    </vt:vector>
  </HeadingPairs>
  <TitlesOfParts>
    <vt:vector size="36" baseType="lpstr">
      <vt:lpstr>Office Theme</vt:lpstr>
      <vt:lpstr>Office Theme</vt:lpstr>
      <vt:lpstr>Διαφάνεια 1</vt:lpstr>
      <vt:lpstr>Διαφάνεια 2</vt:lpstr>
      <vt:lpstr>Διαφάνεια 3</vt:lpstr>
      <vt:lpstr>Διαφάνεια 4</vt:lpstr>
      <vt:lpstr>Διαφάνεια 5</vt:lpstr>
      <vt:lpstr>Διαφάνεια 6</vt:lpstr>
      <vt:lpstr>Διαφάνεια 7</vt:lpstr>
      <vt:lpstr>Διαφάνεια 8</vt:lpstr>
      <vt:lpstr>Διαφάνεια 9</vt:lpstr>
      <vt:lpstr>Διαφάνεια 10</vt:lpstr>
      <vt:lpstr>Διαφάνεια 11</vt:lpstr>
      <vt:lpstr>Διαφάνεια 12</vt:lpstr>
      <vt:lpstr>Διαφάνεια 13</vt:lpstr>
      <vt:lpstr>Διαφάνεια 14</vt:lpstr>
      <vt:lpstr>Διαφάνεια 15</vt:lpstr>
      <vt:lpstr>Διαφάνεια 16</vt:lpstr>
      <vt:lpstr>Διαφάνεια 17</vt:lpstr>
      <vt:lpstr>Διαφάνεια 18</vt:lpstr>
      <vt:lpstr>Διαφάνεια 19</vt:lpstr>
      <vt:lpstr>Διαφάνεια 20</vt:lpstr>
      <vt:lpstr>Διαφάνεια 21</vt:lpstr>
      <vt:lpstr>Διαφάνεια 22</vt:lpstr>
      <vt:lpstr>Διαφάνεια 23</vt:lpstr>
      <vt:lpstr>Διαφάνεια 24</vt:lpstr>
      <vt:lpstr>Διαφάνεια 25</vt:lpstr>
      <vt:lpstr>Διαφάνεια 26</vt:lpstr>
      <vt:lpstr>Διαφάνεια 27</vt:lpstr>
      <vt:lpstr>Διαφάνεια 28</vt:lpstr>
      <vt:lpstr>Διαφάνεια 29</vt:lpstr>
      <vt:lpstr>Διαφάνεια 30</vt:lpstr>
      <vt:lpstr>Διαφάνεια 31</vt:lpstr>
      <vt:lpstr>Διαφάνεια 32</vt:lpstr>
      <vt:lpstr>Διαφάνεια 33</vt:lpstr>
      <vt:lpstr>Διαφάνεια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Xinxinli Blue Curves</dc:title>
  <dc:subject>Blue Curves</dc:subject>
  <dc:creator/>
  <cp:keywords>Apache OpenOffice business</cp:keywords>
  <dc:description>Background design by Yun Chao Xu. Template implementation by Xin Li.
2012/11/1</dc:description>
  <cp:lastModifiedBy>echatzikyriakidis</cp:lastModifiedBy>
  <cp:revision>887</cp:revision>
  <dcterms:created xsi:type="dcterms:W3CDTF">2018-07-27T14:23:48Z</dcterms:created>
  <dcterms:modified xsi:type="dcterms:W3CDTF">2019-03-18T13:54:18Z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BSD (http://templates.services.openoffice.org/bsd-license)</vt:lpwstr>
  </property>
</Properties>
</file>